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79" r:id="rId11"/>
    <p:sldId id="263" r:id="rId12"/>
    <p:sldId id="264" r:id="rId13"/>
    <p:sldId id="272" r:id="rId14"/>
    <p:sldId id="265" r:id="rId15"/>
    <p:sldId id="278" r:id="rId16"/>
    <p:sldId id="266" r:id="rId17"/>
    <p:sldId id="276" r:id="rId18"/>
    <p:sldId id="267" r:id="rId19"/>
    <p:sldId id="274" r:id="rId20"/>
    <p:sldId id="275" r:id="rId21"/>
    <p:sldId id="277" r:id="rId22"/>
    <p:sldId id="268" r:id="rId23"/>
    <p:sldId id="273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84CF965-2AF5-442B-8958-4318516A2C2B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6BB5F4B-0E70-4313-8126-6FED13AFE81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B5F4B-0E70-4313-8126-6FED13AFE81B}" type="slidenum">
              <a:rPr lang="ar-IQ" smtClean="0"/>
              <a:pPr/>
              <a:t>5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3507F9-FC3B-48B4-BAC5-3C3FA80124EF}" type="datetimeFigureOut">
              <a:rPr lang="ar-IQ" smtClean="0"/>
              <a:pPr/>
              <a:t>17/07/1437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AE19A5-9B48-4CE1-89F0-D22181D94F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Prenatal diagnosis</a:t>
            </a:r>
            <a:endParaRPr lang="ar-IQ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Dr.Maysarah</a:t>
            </a:r>
            <a:r>
              <a:rPr lang="en-US" sz="4000" dirty="0" smtClean="0">
                <a:solidFill>
                  <a:srgbClr val="FFFF00"/>
                </a:solidFill>
              </a:rPr>
              <a:t> M. AL-</a:t>
            </a:r>
            <a:r>
              <a:rPr lang="en-US" sz="4000" dirty="0" err="1" smtClean="0">
                <a:solidFill>
                  <a:srgbClr val="FFFF00"/>
                </a:solidFill>
              </a:rPr>
              <a:t>Badran</a:t>
            </a:r>
            <a:endParaRPr lang="en-US" sz="4000" dirty="0" smtClean="0">
              <a:solidFill>
                <a:srgbClr val="FFFF00"/>
              </a:solidFill>
            </a:endParaRPr>
          </a:p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M.B.ch.B,C.A.B.O.G,F.I.C.M</a:t>
            </a:r>
            <a:endParaRPr lang="en-US" sz="4000" dirty="0" smtClean="0">
              <a:solidFill>
                <a:srgbClr val="FFFF00"/>
              </a:solidFill>
            </a:endParaRPr>
          </a:p>
          <a:p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sony\Desktop\cord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4000" y="2383631"/>
            <a:ext cx="3556000" cy="349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dirty="0" smtClean="0"/>
              <a:t>Laboratory analysis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err="1" smtClean="0"/>
              <a:t>Karyotyping</a:t>
            </a:r>
            <a:endParaRPr lang="en-US" sz="4400" dirty="0" smtClean="0"/>
          </a:p>
          <a:p>
            <a:pPr algn="l" rtl="0"/>
            <a:r>
              <a:rPr lang="en-US" sz="4400" dirty="0" smtClean="0"/>
              <a:t>Fluorescence in situ hybridization(FISH)</a:t>
            </a:r>
          </a:p>
          <a:p>
            <a:pPr algn="l" rtl="0"/>
            <a:r>
              <a:rPr lang="en-US" sz="4400" dirty="0" smtClean="0"/>
              <a:t>Polymerase chain reaction(PCR)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Screening for Down’s </a:t>
            </a:r>
            <a:r>
              <a:rPr lang="en-US" sz="5400" dirty="0" err="1" smtClean="0"/>
              <a:t>syndrom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err="1" smtClean="0"/>
              <a:t>Hx</a:t>
            </a:r>
            <a:r>
              <a:rPr lang="en-US" sz="4000" dirty="0" smtClean="0"/>
              <a:t>.</a:t>
            </a:r>
          </a:p>
          <a:p>
            <a:pPr algn="l" rtl="0"/>
            <a:r>
              <a:rPr lang="en-US" sz="4000" dirty="0" smtClean="0"/>
              <a:t>Triple test</a:t>
            </a:r>
          </a:p>
          <a:p>
            <a:pPr algn="l" rtl="0"/>
            <a:r>
              <a:rPr lang="en-US" sz="4000" dirty="0" err="1" smtClean="0"/>
              <a:t>Nuchal</a:t>
            </a:r>
            <a:r>
              <a:rPr lang="en-US" sz="4000" dirty="0" smtClean="0"/>
              <a:t> </a:t>
            </a:r>
            <a:r>
              <a:rPr lang="en-US" sz="4000" dirty="0" err="1" smtClean="0"/>
              <a:t>transulency</a:t>
            </a:r>
            <a:endParaRPr lang="ar-IQ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sony\Desktop\inc%20nt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2542381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Structural abnormality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800" dirty="0" smtClean="0"/>
              <a:t>Neural tube defects:</a:t>
            </a:r>
            <a:endParaRPr lang="en-US" sz="4000" dirty="0" smtClean="0"/>
          </a:p>
          <a:p>
            <a:pPr algn="l" rtl="0"/>
            <a:r>
              <a:rPr lang="en-US" sz="4000" dirty="0" smtClean="0"/>
              <a:t>AFP increase in open NTD-</a:t>
            </a:r>
            <a:r>
              <a:rPr lang="en-US" sz="4000" dirty="0" smtClean="0">
                <a:sym typeface="Wingdings" pitchFamily="2" charset="2"/>
              </a:rPr>
              <a:t>U/S</a:t>
            </a:r>
          </a:p>
          <a:p>
            <a:pPr algn="l" rtl="0"/>
            <a:r>
              <a:rPr lang="en-US" sz="4000" dirty="0" err="1" smtClean="0">
                <a:sym typeface="Wingdings" pitchFamily="2" charset="2"/>
              </a:rPr>
              <a:t>Anencephaly&amp;encephalocele</a:t>
            </a:r>
            <a:r>
              <a:rPr lang="en-US" sz="4000" dirty="0" smtClean="0">
                <a:sym typeface="Wingdings" pitchFamily="2" charset="2"/>
              </a:rPr>
              <a:t> can be detected on first trimester U/S</a:t>
            </a:r>
          </a:p>
          <a:p>
            <a:pPr algn="l" rtl="0"/>
            <a:r>
              <a:rPr lang="en-US" sz="4000" dirty="0" err="1" smtClean="0">
                <a:sym typeface="Wingdings" pitchFamily="2" charset="2"/>
              </a:rPr>
              <a:t>Spina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err="1" smtClean="0">
                <a:sym typeface="Wingdings" pitchFamily="2" charset="2"/>
              </a:rPr>
              <a:t>bifida:’lemon’&amp;’banana’sign</a:t>
            </a:r>
            <a:endParaRPr lang="en-US" sz="4000" dirty="0" smtClean="0">
              <a:sym typeface="Wingdings" pitchFamily="2" charset="2"/>
            </a:endParaRPr>
          </a:p>
          <a:p>
            <a:pPr algn="l" rtl="0"/>
            <a:r>
              <a:rPr lang="en-US" sz="4000" dirty="0" smtClean="0">
                <a:sym typeface="Wingdings" pitchFamily="2" charset="2"/>
              </a:rPr>
              <a:t>Can be prevented by </a:t>
            </a:r>
            <a:r>
              <a:rPr lang="en-US" sz="4000" dirty="0" smtClean="0">
                <a:solidFill>
                  <a:srgbClr val="FF0000"/>
                </a:solidFill>
                <a:sym typeface="Wingdings" pitchFamily="2" charset="2"/>
              </a:rPr>
              <a:t>folic acid 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sony\Desktop\ar3003_01_fig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63044"/>
            <a:ext cx="3810000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Congenital heart defects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err="1" smtClean="0"/>
              <a:t>Genetic,maternal</a:t>
            </a:r>
            <a:r>
              <a:rPr lang="en-US" sz="4400" dirty="0" smtClean="0"/>
              <a:t> </a:t>
            </a:r>
            <a:r>
              <a:rPr lang="en-US" sz="4400" dirty="0" err="1" smtClean="0"/>
              <a:t>DM,viral</a:t>
            </a:r>
            <a:r>
              <a:rPr lang="en-US" sz="4400" dirty="0" smtClean="0"/>
              <a:t> </a:t>
            </a:r>
            <a:r>
              <a:rPr lang="en-US" sz="4400" dirty="0" err="1" smtClean="0"/>
              <a:t>inf.,lithium</a:t>
            </a:r>
            <a:endParaRPr lang="en-US" sz="4400" dirty="0" smtClean="0"/>
          </a:p>
          <a:p>
            <a:pPr algn="l" rtl="0"/>
            <a:r>
              <a:rPr lang="en-US" sz="4400" dirty="0" smtClean="0"/>
              <a:t>Screening by U/S &amp;</a:t>
            </a:r>
            <a:r>
              <a:rPr lang="en-US" sz="4400" dirty="0" err="1" smtClean="0"/>
              <a:t>fetl</a:t>
            </a:r>
            <a:r>
              <a:rPr lang="en-US" sz="4400" dirty="0" smtClean="0"/>
              <a:t> echo.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Screening for congenital viral &amp;parasitic </a:t>
            </a:r>
            <a:r>
              <a:rPr lang="en-US" sz="5400" dirty="0" err="1" smtClean="0"/>
              <a:t>inf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Rubella is screened for routinely </a:t>
            </a:r>
          </a:p>
          <a:p>
            <a:pPr algn="l" rtl="0"/>
            <a:r>
              <a:rPr lang="en-US" dirty="0" smtClean="0"/>
              <a:t>Susceptible women </a:t>
            </a:r>
            <a:r>
              <a:rPr lang="en-US" dirty="0" smtClean="0">
                <a:sym typeface="Wingdings" pitchFamily="2" charset="2"/>
              </a:rPr>
              <a:t>vaccinated postpartum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Dx</a:t>
            </a:r>
            <a:r>
              <a:rPr lang="en-US" sz="4800" dirty="0" smtClean="0"/>
              <a:t> of congenital viral &amp;parasitic inf.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If maternal inf. is </a:t>
            </a:r>
            <a:r>
              <a:rPr lang="en-US" sz="4400" dirty="0" err="1" smtClean="0"/>
              <a:t>confirmed</a:t>
            </a:r>
            <a:r>
              <a:rPr lang="en-US" sz="4400" dirty="0" err="1" smtClean="0">
                <a:sym typeface="Wingdings" pitchFamily="2" charset="2"/>
              </a:rPr>
              <a:t>serial</a:t>
            </a:r>
            <a:r>
              <a:rPr lang="en-US" sz="4400" dirty="0" smtClean="0">
                <a:sym typeface="Wingdings" pitchFamily="2" charset="2"/>
              </a:rPr>
              <a:t> fetal U/S</a:t>
            </a:r>
          </a:p>
          <a:p>
            <a:pPr algn="l" rtl="0"/>
            <a:r>
              <a:rPr lang="en-US" sz="4400" dirty="0" err="1" smtClean="0">
                <a:sym typeface="Wingdings" pitchFamily="2" charset="2"/>
              </a:rPr>
              <a:t>Eg.parvovirushydrops.toxoplasmosis&amp;CMVmicrocephaly</a:t>
            </a:r>
            <a:r>
              <a:rPr lang="en-US" sz="4400" dirty="0" smtClean="0">
                <a:sym typeface="Wingdings" pitchFamily="2" charset="2"/>
              </a:rPr>
              <a:t> or </a:t>
            </a:r>
            <a:r>
              <a:rPr lang="en-US" sz="4400" dirty="0" err="1" smtClean="0">
                <a:sym typeface="Wingdings" pitchFamily="2" charset="2"/>
              </a:rPr>
              <a:t>ventriculomegaly,IUGR,hepatomegaly</a:t>
            </a:r>
            <a:r>
              <a:rPr lang="en-US" sz="4400" dirty="0" smtClean="0">
                <a:sym typeface="Wingdings" pitchFamily="2" charset="2"/>
              </a:rPr>
              <a:t>.</a:t>
            </a:r>
            <a:r>
              <a:rPr lang="en-US" sz="4400" dirty="0" smtClean="0"/>
              <a:t> 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 invasive prenatal </a:t>
            </a:r>
            <a:r>
              <a:rPr lang="en-US" dirty="0" err="1" smtClean="0"/>
              <a:t>Dx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Either fetal cells in the maternal circulation or cell-free fetal DNA to detect </a:t>
            </a:r>
            <a:r>
              <a:rPr lang="en-US" dirty="0" err="1" smtClean="0"/>
              <a:t>aneuploidy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Aim </a:t>
            </a:r>
            <a:endParaRPr lang="ar-IQ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dirty="0" smtClean="0"/>
              <a:t>To make </a:t>
            </a:r>
            <a:r>
              <a:rPr lang="en-US" sz="4400" dirty="0" err="1" smtClean="0"/>
              <a:t>undergratuate</a:t>
            </a:r>
            <a:r>
              <a:rPr lang="en-US" sz="4400" dirty="0" smtClean="0"/>
              <a:t> familiar with the tests used for screening and </a:t>
            </a:r>
            <a:r>
              <a:rPr lang="en-US" sz="4400" dirty="0" err="1" smtClean="0"/>
              <a:t>dignosis</a:t>
            </a:r>
            <a:r>
              <a:rPr lang="en-US" sz="4400" dirty="0" smtClean="0"/>
              <a:t> of fetal abnormality.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Preimplantation</a:t>
            </a:r>
            <a:r>
              <a:rPr lang="en-US" dirty="0" smtClean="0"/>
              <a:t> genetic </a:t>
            </a:r>
            <a:r>
              <a:rPr lang="en-US" dirty="0" err="1" smtClean="0"/>
              <a:t>Dx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600" dirty="0" smtClean="0"/>
              <a:t>By IVF </a:t>
            </a:r>
            <a:r>
              <a:rPr lang="en-US" sz="3600" dirty="0" err="1" smtClean="0"/>
              <a:t>cycle,embryo</a:t>
            </a:r>
            <a:r>
              <a:rPr lang="en-US" sz="3600" dirty="0" smtClean="0"/>
              <a:t> biopsy is performed as early as 6-8 cell stage or at </a:t>
            </a:r>
            <a:r>
              <a:rPr lang="en-US" sz="3600" dirty="0" err="1" smtClean="0"/>
              <a:t>blastocyst</a:t>
            </a:r>
            <a:r>
              <a:rPr lang="en-US" sz="3600" dirty="0" smtClean="0"/>
              <a:t> to perform genetic testing before pregnancy to avoid termination of pregnancy</a:t>
            </a:r>
            <a:r>
              <a:rPr lang="en-US" dirty="0" smtClean="0"/>
              <a:t>. 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 of AN diagnosis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smtClean="0"/>
              <a:t>3-D ultrasound</a:t>
            </a:r>
          </a:p>
          <a:p>
            <a:pPr algn="l" rtl="0"/>
            <a:r>
              <a:rPr lang="en-US" sz="3600" dirty="0" smtClean="0"/>
              <a:t>Fetal MRI</a:t>
            </a:r>
            <a:endParaRPr lang="ar-IQ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RESOURCES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Obstetric by ten teacher 2010</a:t>
            </a:r>
          </a:p>
          <a:p>
            <a:pPr algn="l" rtl="0"/>
            <a:r>
              <a:rPr lang="en-US" sz="4400" dirty="0" smtClean="0"/>
              <a:t>Dewhurst`s textbook of obstetric and </a:t>
            </a:r>
            <a:r>
              <a:rPr lang="en-US" sz="4400" dirty="0" err="1" smtClean="0"/>
              <a:t>gynaecology</a:t>
            </a:r>
            <a:r>
              <a:rPr lang="en-US" sz="4400" dirty="0" smtClean="0"/>
              <a:t> 2007</a:t>
            </a:r>
          </a:p>
          <a:p>
            <a:pPr algn="l" rtl="0"/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" name="Content Placeholder 3" descr="D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785794"/>
            <a:ext cx="5852583" cy="4389437"/>
          </a:xfrm>
        </p:spPr>
      </p:pic>
      <p:sp>
        <p:nvSpPr>
          <p:cNvPr id="5" name="TextBox 4"/>
          <p:cNvSpPr txBox="1"/>
          <p:nvPr/>
        </p:nvSpPr>
        <p:spPr>
          <a:xfrm>
            <a:off x="2643174" y="2357430"/>
            <a:ext cx="321081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ar-IQ" sz="4000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Screening test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4400" dirty="0" smtClean="0"/>
              <a:t>All women</a:t>
            </a:r>
          </a:p>
          <a:p>
            <a:pPr algn="l" rtl="0"/>
            <a:r>
              <a:rPr lang="en-US" sz="4400" dirty="0" smtClean="0"/>
              <a:t>Non invasive</a:t>
            </a:r>
          </a:p>
          <a:p>
            <a:pPr algn="l" rtl="0"/>
            <a:r>
              <a:rPr lang="en-US" sz="4400" dirty="0" smtClean="0"/>
              <a:t>Include</a:t>
            </a:r>
            <a:r>
              <a:rPr lang="en-US" sz="4400" dirty="0" smtClean="0"/>
              <a:t>:</a:t>
            </a:r>
          </a:p>
          <a:p>
            <a:pPr algn="l" rtl="0"/>
            <a:r>
              <a:rPr lang="en-US" sz="4400" dirty="0" smtClean="0"/>
              <a:t>Family </a:t>
            </a:r>
            <a:r>
              <a:rPr lang="en-US" sz="4400" dirty="0" err="1" smtClean="0"/>
              <a:t>hx,past</a:t>
            </a:r>
            <a:r>
              <a:rPr lang="en-US" sz="4400" dirty="0" smtClean="0"/>
              <a:t> </a:t>
            </a:r>
            <a:r>
              <a:rPr lang="en-US" sz="4400" dirty="0" err="1" smtClean="0"/>
              <a:t>obtetric</a:t>
            </a:r>
            <a:r>
              <a:rPr lang="en-US" sz="4400" dirty="0" smtClean="0"/>
              <a:t> </a:t>
            </a:r>
            <a:r>
              <a:rPr lang="en-US" sz="4400" dirty="0" err="1" smtClean="0"/>
              <a:t>hx</a:t>
            </a:r>
            <a:endParaRPr lang="en-US" sz="4400" dirty="0" smtClean="0"/>
          </a:p>
          <a:p>
            <a:pPr algn="l" rtl="0"/>
            <a:r>
              <a:rPr lang="en-US" sz="4400" dirty="0" smtClean="0"/>
              <a:t>maternal </a:t>
            </a:r>
            <a:r>
              <a:rPr lang="en-US" sz="4400" dirty="0" smtClean="0"/>
              <a:t>biochemistry , virology and U/S </a:t>
            </a:r>
            <a:endParaRPr lang="ar-IQ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Diagnostic tests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High risk pregnancies</a:t>
            </a:r>
          </a:p>
          <a:p>
            <a:pPr algn="l" rtl="0"/>
            <a:r>
              <a:rPr lang="en-US" sz="4400" dirty="0" smtClean="0"/>
              <a:t>Invasive</a:t>
            </a:r>
          </a:p>
          <a:p>
            <a:pPr algn="l" rtl="0"/>
            <a:r>
              <a:rPr lang="en-US" sz="4400" dirty="0" smtClean="0"/>
              <a:t>Risk of </a:t>
            </a:r>
            <a:r>
              <a:rPr lang="en-US" sz="4400" dirty="0" err="1" smtClean="0"/>
              <a:t>miscarrige</a:t>
            </a:r>
            <a:endParaRPr lang="en-US" sz="4400" dirty="0" smtClean="0"/>
          </a:p>
          <a:p>
            <a:pPr algn="l" rtl="0"/>
            <a:r>
              <a:rPr lang="en-US" sz="4400" dirty="0" err="1" smtClean="0"/>
              <a:t>Include:U</a:t>
            </a:r>
            <a:r>
              <a:rPr lang="en-US" sz="4400" dirty="0" smtClean="0"/>
              <a:t>/</a:t>
            </a:r>
            <a:r>
              <a:rPr lang="en-US" sz="4400" dirty="0" err="1" smtClean="0"/>
              <a:t>S,amniocentesis,CVS</a:t>
            </a:r>
            <a:r>
              <a:rPr lang="en-US" sz="4400" dirty="0" smtClean="0"/>
              <a:t>, </a:t>
            </a:r>
            <a:r>
              <a:rPr lang="en-US" sz="4400" dirty="0" err="1" smtClean="0"/>
              <a:t>cordocentesis</a:t>
            </a:r>
            <a:endParaRPr lang="en-US" sz="4400" dirty="0" smtClean="0"/>
          </a:p>
          <a:p>
            <a:pPr algn="l" rtl="0"/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Amniocentesis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At or after 15 wk</a:t>
            </a:r>
          </a:p>
          <a:p>
            <a:pPr algn="l" rtl="0"/>
            <a:r>
              <a:rPr lang="en-US" sz="4400" dirty="0" smtClean="0"/>
              <a:t>Risk of </a:t>
            </a:r>
            <a:r>
              <a:rPr lang="en-US" sz="4400" dirty="0" err="1" smtClean="0"/>
              <a:t>miscarrige</a:t>
            </a:r>
            <a:r>
              <a:rPr lang="en-US" sz="4400" dirty="0" smtClean="0"/>
              <a:t> 0.5-1%</a:t>
            </a:r>
          </a:p>
          <a:p>
            <a:pPr algn="l" rtl="0"/>
            <a:r>
              <a:rPr lang="en-US" sz="4400" dirty="0" smtClean="0"/>
              <a:t>Earlier amniocentesis is more risk 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sony\Documents\amniocente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143116"/>
            <a:ext cx="3810000" cy="3305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Chorionic </a:t>
            </a:r>
            <a:r>
              <a:rPr lang="en-US" sz="5400" dirty="0" err="1" smtClean="0"/>
              <a:t>villus</a:t>
            </a:r>
            <a:r>
              <a:rPr lang="en-US" sz="5400" dirty="0" smtClean="0"/>
              <a:t> sampling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At after 10 wk</a:t>
            </a:r>
          </a:p>
          <a:p>
            <a:pPr algn="l" rtl="0"/>
            <a:r>
              <a:rPr lang="en-US" sz="4400" dirty="0" smtClean="0"/>
              <a:t>Risk of </a:t>
            </a:r>
            <a:r>
              <a:rPr lang="en-US" sz="4400" dirty="0" err="1" smtClean="0"/>
              <a:t>miscarrige</a:t>
            </a:r>
            <a:r>
              <a:rPr lang="en-US" sz="4400" dirty="0" smtClean="0"/>
              <a:t> 2-3%</a:t>
            </a:r>
          </a:p>
          <a:p>
            <a:pPr algn="l" rtl="0"/>
            <a:r>
              <a:rPr lang="en-US" sz="4400" dirty="0" smtClean="0"/>
              <a:t>If performed before 10 </a:t>
            </a:r>
            <a:r>
              <a:rPr lang="en-US" sz="4400" dirty="0" err="1" smtClean="0"/>
              <a:t>wk:limb</a:t>
            </a:r>
            <a:r>
              <a:rPr lang="en-US" sz="4400" dirty="0" smtClean="0"/>
              <a:t> </a:t>
            </a:r>
            <a:r>
              <a:rPr lang="en-US" sz="4400" dirty="0" err="1" smtClean="0"/>
              <a:t>distruption</a:t>
            </a:r>
            <a:r>
              <a:rPr lang="en-US" sz="4400" dirty="0" smtClean="0"/>
              <a:t> and cleft lip/palate</a:t>
            </a:r>
          </a:p>
          <a:p>
            <a:pPr algn="l" rtl="0"/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sony\Documents\chorion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3810000" cy="3048000"/>
          </a:xfrm>
          <a:prstGeom prst="rect">
            <a:avLst/>
          </a:prstGeom>
          <a:noFill/>
        </p:spPr>
      </p:pic>
      <p:pic>
        <p:nvPicPr>
          <p:cNvPr id="2051" name="Picture 3" descr="C:\Users\sony\Documents\chorionic_villus_samp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28736"/>
            <a:ext cx="41656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Cordocentesis</a:t>
            </a:r>
            <a:endParaRPr lang="ar-IQ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dirty="0" smtClean="0"/>
              <a:t>At or after 20 wk</a:t>
            </a:r>
          </a:p>
          <a:p>
            <a:pPr algn="l" rtl="0"/>
            <a:r>
              <a:rPr lang="en-US" sz="4400" dirty="0" smtClean="0"/>
              <a:t>Greater risk of </a:t>
            </a:r>
            <a:r>
              <a:rPr lang="en-US" sz="4400" dirty="0" err="1" smtClean="0"/>
              <a:t>miscarrige</a:t>
            </a:r>
            <a:r>
              <a:rPr lang="en-US" sz="4400" dirty="0" smtClean="0"/>
              <a:t> than amniocentesis and CVS</a:t>
            </a:r>
            <a:endParaRPr lang="ar-IQ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210</TotalTime>
  <Words>291</Words>
  <Application>Microsoft Office PowerPoint</Application>
  <PresentationFormat>On-screen Show (4:3)</PresentationFormat>
  <Paragraphs>63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Prenatal diagnosis</vt:lpstr>
      <vt:lpstr>Aim </vt:lpstr>
      <vt:lpstr>Screening test</vt:lpstr>
      <vt:lpstr>Diagnostic tests</vt:lpstr>
      <vt:lpstr>Amniocentesis</vt:lpstr>
      <vt:lpstr>Slide 6</vt:lpstr>
      <vt:lpstr>Chorionic villus sampling</vt:lpstr>
      <vt:lpstr>Slide 8</vt:lpstr>
      <vt:lpstr>Cordocentesis</vt:lpstr>
      <vt:lpstr>Slide 10</vt:lpstr>
      <vt:lpstr>Laboratory analysis</vt:lpstr>
      <vt:lpstr>Screening for Down’s syndrom</vt:lpstr>
      <vt:lpstr>Slide 13</vt:lpstr>
      <vt:lpstr>Structural abnormality</vt:lpstr>
      <vt:lpstr>Slide 15</vt:lpstr>
      <vt:lpstr>Congenital heart defects</vt:lpstr>
      <vt:lpstr>Screening for congenital viral &amp;parasitic inf</vt:lpstr>
      <vt:lpstr>Dx of congenital viral &amp;parasitic inf.</vt:lpstr>
      <vt:lpstr>Non invasive prenatal Dx </vt:lpstr>
      <vt:lpstr>Preimplantation genetic Dx</vt:lpstr>
      <vt:lpstr>Other methods of AN diagnosis</vt:lpstr>
      <vt:lpstr> RESOURCES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Prenatal diagnosis</dc:title>
  <dc:creator>sony</dc:creator>
  <cp:lastModifiedBy>sony</cp:lastModifiedBy>
  <cp:revision>28</cp:revision>
  <dcterms:created xsi:type="dcterms:W3CDTF">2011-11-04T07:00:48Z</dcterms:created>
  <dcterms:modified xsi:type="dcterms:W3CDTF">2016-04-24T15:25:05Z</dcterms:modified>
</cp:coreProperties>
</file>